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  <p:sldMasterId id="2147483724" r:id="rId2"/>
  </p:sldMasterIdLst>
  <p:notesMasterIdLst>
    <p:notesMasterId r:id="rId11"/>
  </p:notesMasterIdLst>
  <p:sldIdLst>
    <p:sldId id="256" r:id="rId3"/>
    <p:sldId id="273" r:id="rId4"/>
    <p:sldId id="291" r:id="rId5"/>
    <p:sldId id="304" r:id="rId6"/>
    <p:sldId id="290" r:id="rId7"/>
    <p:sldId id="294" r:id="rId8"/>
    <p:sldId id="305" r:id="rId9"/>
    <p:sldId id="274" r:id="rId10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等线" panose="02010600030101010101" pitchFamily="2" charset="-122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48548" autoAdjust="0"/>
  </p:normalViewPr>
  <p:slideViewPr>
    <p:cSldViewPr snapToGrid="0">
      <p:cViewPr varScale="1">
        <p:scale>
          <a:sx n="34" d="100"/>
          <a:sy n="34" d="100"/>
        </p:scale>
        <p:origin x="118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F838-9467-4E5B-A75A-87EA7EC43414}" type="datetimeFigureOut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FE17A-1F2E-442D-BB4F-D2D9B21D35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3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2442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982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29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758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583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466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895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FE17A-1F2E-442D-BB4F-D2D9B21D35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70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54A7E-FA9E-4032-AE37-A26F42B6A519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b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0978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000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8" name="页脚占位符 2">
            <a:extLst>
              <a:ext uri="{FF2B5EF4-FFF2-40B4-BE49-F238E27FC236}">
                <a16:creationId xmlns:a16="http://schemas.microsoft.com/office/drawing/2014/main" id="{B9DF9E67-75C6-41F5-9DC8-2D45D5EBA3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29180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>
            <a:extLst>
              <a:ext uri="{FF2B5EF4-FFF2-40B4-BE49-F238E27FC236}">
                <a16:creationId xmlns:a16="http://schemas.microsoft.com/office/drawing/2014/main" id="{A6CE303F-9777-4122-A0CC-19D48D4D25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845551" y="633888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CB11A-978D-48AF-B26B-DD6C26C4138F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3" name="日期占位符 1">
            <a:extLst>
              <a:ext uri="{FF2B5EF4-FFF2-40B4-BE49-F238E27FC236}">
                <a16:creationId xmlns:a16="http://schemas.microsoft.com/office/drawing/2014/main" id="{7585B07E-42FB-4751-899A-EF5A4B9323A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7B87E-2886-4887-9B4C-8D1713D96721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页脚占位符 2">
            <a:extLst>
              <a:ext uri="{FF2B5EF4-FFF2-40B4-BE49-F238E27FC236}">
                <a16:creationId xmlns:a16="http://schemas.microsoft.com/office/drawing/2014/main" id="{A89530F8-7AB8-400E-AE06-BE22421AEC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4BAB1B24-F29A-45CF-BC1A-4D8A6EEBD3EB}"/>
              </a:ext>
            </a:extLst>
          </p:cNvPr>
          <p:cNvSpPr>
            <a:spLocks noGrp="1"/>
          </p:cNvSpPr>
          <p:nvPr>
            <p:ph type="ctrTitle" idx="4294967295" hasCustomPrompt="1"/>
          </p:nvPr>
        </p:nvSpPr>
        <p:spPr>
          <a:xfrm>
            <a:off x="1623485" y="1287464"/>
            <a:ext cx="8945033" cy="1463675"/>
          </a:xfrm>
        </p:spPr>
        <p:txBody>
          <a:bodyPr/>
          <a:lstStyle/>
          <a:p>
            <a:pPr algn="ctr"/>
            <a:r>
              <a:rPr kumimoji="0"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主标题</a:t>
            </a:r>
            <a:endParaRPr kumimoji="0" lang="zh-CN" altLang="en-US" sz="2800" dirty="0"/>
          </a:p>
        </p:txBody>
      </p:sp>
      <p:pic>
        <p:nvPicPr>
          <p:cNvPr id="9" name="图片 4" descr="huabanfuben.png">
            <a:extLst>
              <a:ext uri="{FF2B5EF4-FFF2-40B4-BE49-F238E27FC236}">
                <a16:creationId xmlns:a16="http://schemas.microsoft.com/office/drawing/2014/main" id="{FE7436D7-4510-4C1C-9C6E-68C6CBD1DD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00" y="3260725"/>
            <a:ext cx="1644651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灯片编号占位符 1">
            <a:extLst>
              <a:ext uri="{FF2B5EF4-FFF2-40B4-BE49-F238E27FC236}">
                <a16:creationId xmlns:a16="http://schemas.microsoft.com/office/drawing/2014/main" id="{8DAD379A-51BB-464E-AF4D-AF17EBEFB32E}"/>
              </a:ext>
            </a:extLst>
          </p:cNvPr>
          <p:cNvSpPr txBox="1">
            <a:spLocks/>
          </p:cNvSpPr>
          <p:nvPr/>
        </p:nvSpPr>
        <p:spPr bwMode="auto">
          <a:xfrm>
            <a:off x="8845551" y="6338889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r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9CC18211-51E1-4FAE-B1B7-CCC6765C6A03}" type="slidenum">
              <a:rPr kumimoji="0" lang="zh-CN" altLang="en-US" sz="1200" smtClean="0">
                <a:solidFill>
                  <a:srgbClr val="898989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‹#›</a:t>
            </a:fld>
            <a:endParaRPr kumimoji="0" lang="zh-CN" altLang="en-US" sz="1200">
              <a:solidFill>
                <a:srgbClr val="898989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CDA83A-C64F-4B2F-BD1B-83D72D1B66C1}"/>
              </a:ext>
            </a:extLst>
          </p:cNvPr>
          <p:cNvSpPr/>
          <p:nvPr/>
        </p:nvSpPr>
        <p:spPr bwMode="auto">
          <a:xfrm>
            <a:off x="0" y="6145213"/>
            <a:ext cx="12192000" cy="715962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文本框 19">
            <a:extLst>
              <a:ext uri="{FF2B5EF4-FFF2-40B4-BE49-F238E27FC236}">
                <a16:creationId xmlns:a16="http://schemas.microsoft.com/office/drawing/2014/main" id="{ECC7E8FC-51EB-45E7-8A6C-4FBB28854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0011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kumimoji="0" lang="zh-CN" altLang="en-US" sz="20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4">
            <a:extLst>
              <a:ext uri="{FF2B5EF4-FFF2-40B4-BE49-F238E27FC236}">
                <a16:creationId xmlns:a16="http://schemas.microsoft.com/office/drawing/2014/main" id="{6179504C-7A9A-48EC-AD78-744D81761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7218" y="3176589"/>
            <a:ext cx="6953249" cy="1117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kumimoji="0" lang="zh-CN" altLang="en-US" sz="1800" dirty="0">
              <a:ea typeface="微软雅黑" panose="020B0503020204020204" pitchFamily="34" charset="-122"/>
            </a:endParaRPr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0F78EBA4-C360-4504-A8A6-3B4CBED44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1623484" cy="504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6FD8AC1F-2FD0-4830-95B1-E3888CC1F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687" y="13977"/>
            <a:ext cx="221660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0" dirty="0">
                <a:solidFill>
                  <a:srgbClr val="1B88D0"/>
                </a:solidFill>
                <a:ea typeface="华文行楷" panose="02010800040101010101" pitchFamily="2" charset="-122"/>
              </a:rPr>
              <a:t>电控学院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E40AFEDB-8825-49F2-8B07-EBA1BC76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1933" y="53975"/>
            <a:ext cx="277706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>
                <a:solidFill>
                  <a:srgbClr val="1B88D0"/>
                </a:solidFill>
                <a:ea typeface="华文行楷" panose="02010800040101010101" pitchFamily="2" charset="-122"/>
              </a:rPr>
              <a:t>龙芯系列开发板</a:t>
            </a:r>
          </a:p>
        </p:txBody>
      </p:sp>
      <p:sp>
        <p:nvSpPr>
          <p:cNvPr id="17" name="Text Box 6">
            <a:extLst>
              <a:ext uri="{FF2B5EF4-FFF2-40B4-BE49-F238E27FC236}">
                <a16:creationId xmlns:a16="http://schemas.microsoft.com/office/drawing/2014/main" id="{C04FDA32-D91C-4148-98EF-3CD5F9E7E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19" y="6376625"/>
            <a:ext cx="25597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1pPr>
            <a:lvl2pPr marL="742950" indent="-28575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2pPr>
            <a:lvl3pPr marL="11430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3pPr>
            <a:lvl4pPr marL="16002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4pPr>
            <a:lvl5pPr marL="2057400" indent="-228600"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000" b="0" dirty="0"/>
              <a:t>制作：</a:t>
            </a:r>
            <a:r>
              <a:rPr lang="zh-CN" altLang="en-US" sz="2000" b="0" dirty="0">
                <a:ea typeface="华文行楷" panose="02010800040101010101" pitchFamily="2" charset="-122"/>
              </a:rPr>
              <a:t>孙冬梅</a:t>
            </a:r>
          </a:p>
        </p:txBody>
      </p:sp>
      <p:sp>
        <p:nvSpPr>
          <p:cNvPr id="18" name="副标题 2">
            <a:extLst>
              <a:ext uri="{FF2B5EF4-FFF2-40B4-BE49-F238E27FC236}">
                <a16:creationId xmlns:a16="http://schemas.microsoft.com/office/drawing/2014/main" id="{42704FA0-5302-4928-8A4B-CCEF3BBCE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6138" y="3381374"/>
            <a:ext cx="5140751" cy="517526"/>
          </a:xfrm>
        </p:spPr>
        <p:txBody>
          <a:bodyPr/>
          <a:lstStyle>
            <a:lvl1pPr marL="0" indent="0" algn="ctr">
              <a:buNone/>
              <a:defRPr sz="20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22095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724E77E-5302-44C0-9A78-76BA6441B4BF}"/>
              </a:ext>
            </a:extLst>
          </p:cNvPr>
          <p:cNvSpPr/>
          <p:nvPr/>
        </p:nvSpPr>
        <p:spPr bwMode="auto">
          <a:xfrm>
            <a:off x="1" y="6786563"/>
            <a:ext cx="12213167" cy="82550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3" name="直接连接符 9">
            <a:extLst>
              <a:ext uri="{FF2B5EF4-FFF2-40B4-BE49-F238E27FC236}">
                <a16:creationId xmlns:a16="http://schemas.microsoft.com/office/drawing/2014/main" id="{698DE758-123B-4800-A709-D390BE9E6C01}"/>
              </a:ext>
            </a:extLst>
          </p:cNvPr>
          <p:cNvCxnSpPr/>
          <p:nvPr/>
        </p:nvCxnSpPr>
        <p:spPr bwMode="auto">
          <a:xfrm>
            <a:off x="3232152" y="704851"/>
            <a:ext cx="8959849" cy="317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B67FD37-C031-49FE-9151-4BC2E5B8E6A8}"/>
              </a:ext>
            </a:extLst>
          </p:cNvPr>
          <p:cNvSpPr/>
          <p:nvPr/>
        </p:nvSpPr>
        <p:spPr>
          <a:xfrm>
            <a:off x="2885018" y="252413"/>
            <a:ext cx="169333" cy="411162"/>
          </a:xfrm>
          <a:prstGeom prst="rect">
            <a:avLst/>
          </a:prstGeom>
          <a:solidFill>
            <a:srgbClr val="02C4C7"/>
          </a:solidFill>
          <a:ln>
            <a:solidFill>
              <a:srgbClr val="02C4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5" name="图片 9" descr="huabanfuben-2.png">
            <a:extLst>
              <a:ext uri="{FF2B5EF4-FFF2-40B4-BE49-F238E27FC236}">
                <a16:creationId xmlns:a16="http://schemas.microsoft.com/office/drawing/2014/main" id="{13296198-7BD2-4AD6-916A-3DD81DA795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"/>
            <a:ext cx="122343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84B76B-4168-4A05-85CD-B9F72F2B82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18208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7" name="日期占位符 1">
            <a:extLst>
              <a:ext uri="{FF2B5EF4-FFF2-40B4-BE49-F238E27FC236}">
                <a16:creationId xmlns:a16="http://schemas.microsoft.com/office/drawing/2014/main" id="{96CDECCA-5F1C-4151-8752-245F9D1158C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A6F0-5568-4AEF-B572-B930D02A132E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EC07D96B-EEF0-4573-A4B1-DD5EC4C0CC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367697" y="117671"/>
            <a:ext cx="82209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600" b="1"/>
            </a:lvl1pPr>
          </a:lstStyle>
          <a:p>
            <a:pPr lvl="0"/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B7199BF1-D8A7-4485-8048-568E7A122E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18915" y="1250755"/>
            <a:ext cx="11858976" cy="489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659191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D977E532-C5DC-45C5-B44F-AEBB65E3996F}"/>
              </a:ext>
            </a:extLst>
          </p:cNvPr>
          <p:cNvSpPr/>
          <p:nvPr/>
        </p:nvSpPr>
        <p:spPr bwMode="auto">
          <a:xfrm>
            <a:off x="838200" y="913484"/>
            <a:ext cx="10719062" cy="1914525"/>
          </a:xfrm>
          <a:prstGeom prst="rect">
            <a:avLst/>
          </a:prstGeom>
          <a:solidFill>
            <a:srgbClr val="02C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FF1CFF8E-8B4E-4D31-8FE9-6D29EE1EFC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931" y="1016027"/>
            <a:ext cx="10515600" cy="1709441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grpSp>
        <p:nvGrpSpPr>
          <p:cNvPr id="3" name="组 4">
            <a:extLst>
              <a:ext uri="{FF2B5EF4-FFF2-40B4-BE49-F238E27FC236}">
                <a16:creationId xmlns:a16="http://schemas.microsoft.com/office/drawing/2014/main" id="{5F03C1DD-236C-497B-B03E-E53A5136F6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35822" y="3600114"/>
            <a:ext cx="7308850" cy="788988"/>
            <a:chOff x="1651000" y="4557889"/>
            <a:chExt cx="7309557" cy="790222"/>
          </a:xfrm>
        </p:grpSpPr>
        <p:sp>
          <p:nvSpPr>
            <p:cNvPr id="4" name="矩形 1">
              <a:extLst>
                <a:ext uri="{FF2B5EF4-FFF2-40B4-BE49-F238E27FC236}">
                  <a16:creationId xmlns:a16="http://schemas.microsoft.com/office/drawing/2014/main" id="{49652C6E-7103-4648-8CAD-8AC85C664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5333" y="4796335"/>
              <a:ext cx="6505224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umimoji="1"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kumimoji="0" lang="zh-CN" altLang="en-US" sz="1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endParaRPr kumimoji="0"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5" name="图片 2" descr="icon-test.png">
              <a:extLst>
                <a:ext uri="{FF2B5EF4-FFF2-40B4-BE49-F238E27FC236}">
                  <a16:creationId xmlns:a16="http://schemas.microsoft.com/office/drawing/2014/main" id="{620F7C7E-FD57-485A-8F0E-A20109CE0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1000" y="4557889"/>
              <a:ext cx="790222" cy="790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文本框 19">
            <a:extLst>
              <a:ext uri="{FF2B5EF4-FFF2-40B4-BE49-F238E27FC236}">
                <a16:creationId xmlns:a16="http://schemas.microsoft.com/office/drawing/2014/main" id="{20C8C66D-5CE0-4806-B34B-318D32775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1456" y="4783905"/>
            <a:ext cx="6432550" cy="400050"/>
          </a:xfrm>
          <a:prstGeom prst="rect">
            <a:avLst/>
          </a:prstGeom>
          <a:solidFill>
            <a:srgbClr val="02C4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A8D5660-BDE2-41DD-ABE9-69F7210BA047}"/>
              </a:ext>
            </a:extLst>
          </p:cNvPr>
          <p:cNvSpPr txBox="1"/>
          <p:nvPr userDrawn="1"/>
        </p:nvSpPr>
        <p:spPr>
          <a:xfrm>
            <a:off x="3667027" y="4783905"/>
            <a:ext cx="499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>
              <a:latin typeface="微软雅黑"/>
              <a:ea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09285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298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A5B27542-6F6B-4107-B1A1-5EA54774832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68563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zh-CN" altLang="en-US" dirty="0"/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40170C2E-88C2-4D8B-AAF0-475BA1C621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37648" y="2469824"/>
            <a:ext cx="10515600" cy="330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9804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</p:sldLayoutIdLst>
  <p:hf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等线 Ligh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等线 Ligh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None/>
        <a:defRPr kumimoji="1" sz="2800" kern="1200">
          <a:solidFill>
            <a:schemeClr val="tx1"/>
          </a:solidFill>
          <a:latin typeface="+mn-lt"/>
          <a:ea typeface="+mn-ea"/>
          <a:cs typeface="等线" charset="0"/>
        </a:defRPr>
      </a:lvl1pPr>
      <a:lvl2pPr marL="457200" indent="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None/>
        <a:defRPr kumimoji="1" sz="2400" kern="1200">
          <a:solidFill>
            <a:schemeClr val="tx1"/>
          </a:solidFill>
          <a:latin typeface="+mn-lt"/>
          <a:ea typeface="+mn-ea"/>
          <a:cs typeface="等线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等线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8BAE0-7658-4E17-98A9-CC15512C4E8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38200" y="15421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/>
              <a:t>基于</a:t>
            </a:r>
            <a:r>
              <a:rPr lang="en-US" altLang="zh-CN" b="1"/>
              <a:t>Linux</a:t>
            </a:r>
            <a:r>
              <a:rPr lang="zh-CN" altLang="en-US" b="1"/>
              <a:t>操作系统</a:t>
            </a:r>
            <a:r>
              <a:rPr lang="zh-CN" altLang="en-US" b="1" dirty="0"/>
              <a:t>和龙芯</a:t>
            </a:r>
            <a:r>
              <a:rPr lang="en-US" altLang="zh-CN" b="1" dirty="0"/>
              <a:t>SOC</a:t>
            </a:r>
            <a:br>
              <a:rPr lang="en-US" altLang="zh-CN" b="1" dirty="0"/>
            </a:br>
            <a:r>
              <a:rPr lang="zh-CN" altLang="en-US" b="1" dirty="0"/>
              <a:t>的应用与开发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B6AAB75-E540-453C-9C98-B6E254C36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8328" y="3626954"/>
            <a:ext cx="7975472" cy="517526"/>
          </a:xfrm>
        </p:spPr>
        <p:txBody>
          <a:bodyPr/>
          <a:lstStyle/>
          <a:p>
            <a:r>
              <a:rPr lang="zh-CN" altLang="en-US" sz="4000" b="1" dirty="0"/>
              <a:t>第八讲 嵌入式</a:t>
            </a:r>
            <a:r>
              <a:rPr lang="en-US" altLang="zh-CN" sz="4000" b="1" dirty="0"/>
              <a:t> Linux </a:t>
            </a:r>
          </a:p>
          <a:p>
            <a:r>
              <a:rPr lang="zh-CN" altLang="en-US" sz="4000" b="1" dirty="0"/>
              <a:t>操作系统</a:t>
            </a:r>
            <a:r>
              <a:rPr lang="en-US" altLang="zh-CN" sz="4000" b="1" dirty="0"/>
              <a:t>-</a:t>
            </a:r>
            <a:r>
              <a:rPr lang="zh-CN" altLang="en-US" sz="4000" b="1" dirty="0"/>
              <a:t>外设</a:t>
            </a:r>
            <a:r>
              <a:rPr lang="en-US" altLang="zh-CN" sz="4000" b="1" dirty="0"/>
              <a:t>4-SPI</a:t>
            </a:r>
            <a:r>
              <a:rPr lang="zh-CN" altLang="en-US" sz="4000" b="1" dirty="0"/>
              <a:t>总线接口操作</a:t>
            </a:r>
            <a:endParaRPr lang="zh-CN" altLang="en-US" sz="4000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39703B-5DDF-429F-B382-EF61BE90673B}"/>
              </a:ext>
            </a:extLst>
          </p:cNvPr>
          <p:cNvSpPr/>
          <p:nvPr/>
        </p:nvSpPr>
        <p:spPr>
          <a:xfrm>
            <a:off x="5124162" y="4903708"/>
            <a:ext cx="39901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/>
              <a:t>南京工业大学 孙冬梅</a:t>
            </a:r>
          </a:p>
        </p:txBody>
      </p:sp>
    </p:spTree>
    <p:extLst>
      <p:ext uri="{BB962C8B-B14F-4D97-AF65-F5344CB8AC3E}">
        <p14:creationId xmlns:p14="http://schemas.microsoft.com/office/powerpoint/2010/main" val="24438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7BFF-C5F6-4F32-A83E-FEDB43D18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3750" y="117671"/>
            <a:ext cx="9138249" cy="639762"/>
          </a:xfrm>
        </p:spPr>
        <p:txBody>
          <a:bodyPr/>
          <a:lstStyle/>
          <a:p>
            <a:r>
              <a:rPr lang="zh-CN" altLang="en-US" dirty="0"/>
              <a:t>第八讲嵌入式</a:t>
            </a:r>
            <a:r>
              <a:rPr lang="en-US" altLang="zh-CN" dirty="0"/>
              <a:t> Linux</a:t>
            </a:r>
            <a:r>
              <a:rPr lang="zh-CN" altLang="en-US" dirty="0"/>
              <a:t>外设</a:t>
            </a:r>
            <a:r>
              <a:rPr lang="en-US" altLang="zh-CN" dirty="0"/>
              <a:t>4-SPI</a:t>
            </a:r>
            <a:r>
              <a:rPr lang="zh-CN" altLang="en-US" dirty="0"/>
              <a:t>总线接口操作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CA2077D-B45C-4ABC-912A-3E144CA8A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296" y="875103"/>
            <a:ext cx="6401693" cy="3801005"/>
          </a:xfrm>
          <a:prstGeom prst="rect">
            <a:avLst/>
          </a:prstGeom>
        </p:spPr>
      </p:pic>
      <p:sp>
        <p:nvSpPr>
          <p:cNvPr id="10" name="文本框 5">
            <a:extLst>
              <a:ext uri="{FF2B5EF4-FFF2-40B4-BE49-F238E27FC236}">
                <a16:creationId xmlns:a16="http://schemas.microsoft.com/office/drawing/2014/main" id="{C566DB2A-6EEA-4856-BBE6-46400464F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3" y="4906962"/>
            <a:ext cx="3579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1</a:t>
            </a:r>
            <a:r>
              <a:rPr lang="en-US" altLang="zh-CN"/>
              <a:t>. SPI</a:t>
            </a:r>
            <a:r>
              <a:rPr lang="zh-CN" altLang="en-US"/>
              <a:t>总线</a:t>
            </a:r>
            <a:r>
              <a:rPr lang="zh-CN" altLang="en-US" dirty="0"/>
              <a:t>基础</a:t>
            </a:r>
          </a:p>
        </p:txBody>
      </p:sp>
      <p:sp>
        <p:nvSpPr>
          <p:cNvPr id="11" name="文本框 6">
            <a:extLst>
              <a:ext uri="{FF2B5EF4-FFF2-40B4-BE49-F238E27FC236}">
                <a16:creationId xmlns:a16="http://schemas.microsoft.com/office/drawing/2014/main" id="{D674511E-F238-4EA0-B7A6-43B19B1E51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922" y="5475688"/>
            <a:ext cx="33235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00000"/>
              </a:lnSpc>
              <a:buFont typeface="Arial" panose="020B0604020202020204" pitchFamily="34" charset="0"/>
              <a:buNone/>
              <a:defRPr kumimoji="0" sz="2400" i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/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/>
            </a:lvl9pPr>
          </a:lstStyle>
          <a:p>
            <a:r>
              <a:rPr lang="en-US" altLang="zh-CN" dirty="0"/>
              <a:t>2. Linux SPI</a:t>
            </a:r>
            <a:r>
              <a:rPr lang="zh-CN" altLang="zh-CN" dirty="0"/>
              <a:t>设备驱动</a:t>
            </a:r>
            <a:endParaRPr lang="zh-CN" altLang="en-US" dirty="0"/>
          </a:p>
        </p:txBody>
      </p:sp>
      <p:sp>
        <p:nvSpPr>
          <p:cNvPr id="12" name="文本框 7">
            <a:extLst>
              <a:ext uri="{FF2B5EF4-FFF2-40B4-BE49-F238E27FC236}">
                <a16:creationId xmlns:a16="http://schemas.microsoft.com/office/drawing/2014/main" id="{AA3793A5-E404-4A6C-B9D6-223FBC9F1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6" y="4906962"/>
            <a:ext cx="3992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驱动代码分析</a:t>
            </a:r>
          </a:p>
        </p:txBody>
      </p:sp>
      <p:sp>
        <p:nvSpPr>
          <p:cNvPr id="13" name="文本框 7">
            <a:extLst>
              <a:ext uri="{FF2B5EF4-FFF2-40B4-BE49-F238E27FC236}">
                <a16:creationId xmlns:a16="http://schemas.microsoft.com/office/drawing/2014/main" id="{8E063AC9-35BA-4BAC-8AA0-E5E0CD3E0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6325" y="5478685"/>
            <a:ext cx="3992649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设备注册</a:t>
            </a:r>
            <a:endParaRPr kumimoji="0" lang="en-US" altLang="zh-CN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zh-CN" altLang="zh-CN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实例</a:t>
            </a:r>
            <a:r>
              <a:rPr kumimoji="0" lang="zh-CN" altLang="en-US" sz="2400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操作 </a:t>
            </a:r>
            <a:r>
              <a:rPr lang="en-US" altLang="zh-CN" i="1" dirty="0" err="1"/>
              <a:t>spike.c</a:t>
            </a:r>
            <a:endParaRPr kumimoji="0" lang="zh-CN" altLang="en-US" sz="2400" i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300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SPI</a:t>
            </a:r>
            <a:r>
              <a:rPr lang="zh-CN" altLang="en-US" dirty="0"/>
              <a:t>总线基础 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49A3FF6-DCC4-4EB7-B284-ADB37D0B6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829" y="1068191"/>
            <a:ext cx="8381954" cy="472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53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altLang="zh-CN" dirty="0"/>
              <a:t>SPI</a:t>
            </a:r>
            <a:r>
              <a:rPr lang="zh-CN" altLang="zh-CN" dirty="0"/>
              <a:t>设备驱动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5" y="1250755"/>
            <a:ext cx="5380138" cy="4896046"/>
          </a:xfrm>
        </p:spPr>
        <p:txBody>
          <a:bodyPr/>
          <a:lstStyle/>
          <a:p>
            <a:r>
              <a:rPr lang="en-US" altLang="zh-CN" dirty="0"/>
              <a:t>SPI</a:t>
            </a:r>
            <a:r>
              <a:rPr lang="zh-CN" altLang="zh-CN" dirty="0"/>
              <a:t>控制器驱动直接与</a:t>
            </a:r>
            <a:r>
              <a:rPr lang="en-US" altLang="zh-CN" dirty="0"/>
              <a:t>SPI</a:t>
            </a:r>
            <a:r>
              <a:rPr lang="zh-CN" altLang="zh-CN" dirty="0"/>
              <a:t>硬件设备通讯，具体控制</a:t>
            </a:r>
            <a:r>
              <a:rPr lang="en-US" altLang="zh-CN" dirty="0"/>
              <a:t>SPI</a:t>
            </a:r>
            <a:r>
              <a:rPr lang="zh-CN" altLang="zh-CN" dirty="0"/>
              <a:t>硬件设备。</a:t>
            </a:r>
            <a:r>
              <a:rPr lang="en-US" altLang="zh-CN" dirty="0"/>
              <a:t>SPI</a:t>
            </a:r>
            <a:r>
              <a:rPr lang="zh-CN" altLang="zh-CN" dirty="0"/>
              <a:t>通用设备的驱动基于设备功能和协议格式，根据设备具体的功能与内核其他子系统通过</a:t>
            </a:r>
            <a:r>
              <a:rPr lang="en-US" altLang="zh-CN" dirty="0"/>
              <a:t>SPI</a:t>
            </a:r>
            <a:r>
              <a:rPr lang="zh-CN" altLang="zh-CN" dirty="0"/>
              <a:t>通用接口层进行交互，提供了具体的</a:t>
            </a:r>
            <a:r>
              <a:rPr lang="en-US" altLang="zh-CN" dirty="0"/>
              <a:t>SPI</a:t>
            </a:r>
            <a:r>
              <a:rPr lang="zh-CN" altLang="zh-CN" dirty="0"/>
              <a:t>服务。</a:t>
            </a:r>
            <a:endParaRPr lang="en-US" altLang="zh-CN" dirty="0"/>
          </a:p>
          <a:p>
            <a:r>
              <a:rPr lang="en-US" altLang="zh-CN" dirty="0"/>
              <a:t>SPI</a:t>
            </a:r>
            <a:r>
              <a:rPr lang="zh-CN" altLang="zh-CN" dirty="0"/>
              <a:t>通用接口层提供一系列的标准接口</a:t>
            </a:r>
            <a:r>
              <a:rPr lang="en-US" altLang="zh-CN" dirty="0"/>
              <a:t>API </a:t>
            </a:r>
            <a:r>
              <a:rPr lang="en-US" altLang="zh-CN" dirty="0" err="1"/>
              <a:t>spi.c</a:t>
            </a:r>
            <a:endParaRPr lang="en-US" altLang="zh-CN" dirty="0"/>
          </a:p>
          <a:p>
            <a:r>
              <a:rPr lang="en-US" altLang="zh-CN" dirty="0"/>
              <a:t>SPI</a:t>
            </a:r>
            <a:r>
              <a:rPr lang="zh-CN" altLang="zh-CN" dirty="0"/>
              <a:t>控制器负责最底层的数据收发工作</a:t>
            </a:r>
          </a:p>
          <a:p>
            <a:endParaRPr lang="zh-CN" alt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F61D3EB7-8F94-4471-A593-1335108D2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CEF5460A-6C44-42C4-A341-5D3E53A6E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435824"/>
              </p:ext>
            </p:extLst>
          </p:nvPr>
        </p:nvGraphicFramePr>
        <p:xfrm>
          <a:off x="6492949" y="1202876"/>
          <a:ext cx="4347608" cy="4708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Visio" r:id="rId4" imgW="1834718" imgH="2014587" progId="Visio.Drawing.11">
                  <p:embed/>
                </p:oleObj>
              </mc:Choice>
              <mc:Fallback>
                <p:oleObj name="Visio" r:id="rId4" imgW="1834718" imgH="201458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949" y="1202876"/>
                        <a:ext cx="4347608" cy="4708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47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SPI</a:t>
            </a:r>
            <a:r>
              <a:rPr lang="zh-CN" altLang="zh-CN" dirty="0"/>
              <a:t>数据传输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915" y="1293286"/>
            <a:ext cx="11858976" cy="4896046"/>
          </a:xfrm>
        </p:spPr>
        <p:txBody>
          <a:bodyPr/>
          <a:lstStyle/>
          <a:p>
            <a:r>
              <a:rPr lang="en-US" altLang="zh-CN" dirty="0" err="1"/>
              <a:t>spi_message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message</a:t>
            </a:r>
            <a:r>
              <a:rPr lang="zh-CN" altLang="zh-CN" dirty="0"/>
              <a:t>异步传输操作函数原型</a:t>
            </a:r>
            <a:endParaRPr lang="en-US" altLang="zh-CN" dirty="0"/>
          </a:p>
          <a:p>
            <a:r>
              <a:rPr lang="en-US" altLang="zh-CN" dirty="0"/>
              <a:t>int </a:t>
            </a:r>
            <a:r>
              <a:rPr lang="en-US" altLang="zh-CN" dirty="0" err="1"/>
              <a:t>spi_async</a:t>
            </a:r>
            <a:r>
              <a:rPr lang="en-US" altLang="zh-CN" dirty="0"/>
              <a:t>(struct </a:t>
            </a:r>
            <a:r>
              <a:rPr lang="en-US" altLang="zh-CN" dirty="0" err="1"/>
              <a:t>spi_device</a:t>
            </a:r>
            <a:r>
              <a:rPr lang="en-US" altLang="zh-CN" dirty="0"/>
              <a:t> *</a:t>
            </a:r>
            <a:r>
              <a:rPr lang="en-US" altLang="zh-CN" dirty="0" err="1"/>
              <a:t>spi</a:t>
            </a:r>
            <a:r>
              <a:rPr lang="en-US" altLang="zh-CN" dirty="0"/>
              <a:t>, struct </a:t>
            </a:r>
            <a:r>
              <a:rPr lang="en-US" altLang="zh-CN" dirty="0" err="1"/>
              <a:t>spi_message</a:t>
            </a:r>
            <a:r>
              <a:rPr lang="en-US" altLang="zh-CN" dirty="0"/>
              <a:t> *message)</a:t>
            </a:r>
            <a:r>
              <a:rPr lang="zh-CN" altLang="en-US" dirty="0"/>
              <a:t>实现</a:t>
            </a:r>
            <a:r>
              <a:rPr lang="zh-CN" altLang="zh-CN" dirty="0"/>
              <a:t>队列化</a:t>
            </a:r>
            <a:endParaRPr lang="en-US" altLang="zh-CN" dirty="0"/>
          </a:p>
          <a:p>
            <a:r>
              <a:rPr lang="zh-CN" altLang="zh-CN" dirty="0"/>
              <a:t>函数</a:t>
            </a:r>
            <a:r>
              <a:rPr lang="en-US" altLang="zh-CN" dirty="0" err="1"/>
              <a:t>spi_register_master</a:t>
            </a:r>
            <a:r>
              <a:rPr lang="zh-CN" altLang="zh-CN" dirty="0"/>
              <a:t>，注册和初始化</a:t>
            </a:r>
            <a:r>
              <a:rPr lang="en-US" altLang="zh-CN" dirty="0"/>
              <a:t>SPI</a:t>
            </a:r>
            <a:r>
              <a:rPr lang="zh-CN" altLang="zh-CN" dirty="0"/>
              <a:t>控制器和工作线程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2F9735D-31CE-4D13-8CA3-6B3BA484904D}"/>
              </a:ext>
            </a:extLst>
          </p:cNvPr>
          <p:cNvSpPr/>
          <p:nvPr/>
        </p:nvSpPr>
        <p:spPr>
          <a:xfrm>
            <a:off x="5092189" y="689149"/>
            <a:ext cx="649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spi_master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{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device   dev;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......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bool                            queued;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kthread_worker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kworker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task_struct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   *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kworker_task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kthread_work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 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pump_messages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spinlock_t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          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queue_lock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list_head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     queue;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struct 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spi_message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      *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cur_msg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;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        ......  </a:t>
            </a:r>
            <a:endParaRPr lang="zh-CN" altLang="zh-CN" sz="2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atinLnBrk="1">
              <a:spcAft>
                <a:spcPts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}  </a:t>
            </a:r>
            <a:endParaRPr lang="zh-CN" altLang="zh-CN" sz="20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078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en-US" dirty="0"/>
              <a:t>设备静态注册 </a:t>
            </a:r>
            <a:r>
              <a:rPr lang="en-US" altLang="zh-CN" dirty="0" err="1"/>
              <a:t>spidev.c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Linux</a:t>
            </a:r>
            <a:r>
              <a:rPr lang="zh-CN" altLang="zh-CN" dirty="0"/>
              <a:t>自带的</a:t>
            </a:r>
            <a:r>
              <a:rPr lang="en-US" altLang="zh-CN" dirty="0" err="1"/>
              <a:t>spidev.c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节点名为“</a:t>
            </a:r>
            <a:r>
              <a:rPr lang="en-US" altLang="zh-CN" dirty="0" err="1"/>
              <a:t>spi%d</a:t>
            </a:r>
            <a:r>
              <a:rPr lang="zh-CN" altLang="zh-CN" dirty="0"/>
              <a:t>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虚拟设备，</a:t>
            </a:r>
            <a:r>
              <a:rPr lang="en-US" altLang="zh-CN" dirty="0"/>
              <a:t>class</a:t>
            </a:r>
            <a:r>
              <a:rPr lang="zh-CN" altLang="zh-CN" dirty="0"/>
              <a:t>是</a:t>
            </a:r>
            <a:r>
              <a:rPr lang="en-US" altLang="zh-CN" dirty="0" err="1"/>
              <a:t>spidev_class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父设备是在</a:t>
            </a:r>
            <a:r>
              <a:rPr lang="en-US" altLang="zh-CN" dirty="0" err="1"/>
              <a:t>boardinfo</a:t>
            </a:r>
            <a:r>
              <a:rPr lang="zh-CN" altLang="zh-CN" dirty="0"/>
              <a:t>中定义的</a:t>
            </a:r>
            <a:r>
              <a:rPr lang="en-US" altLang="zh-CN" dirty="0"/>
              <a:t>SPI</a:t>
            </a:r>
            <a:r>
              <a:rPr lang="zh-CN" altLang="zh-CN" dirty="0"/>
              <a:t>设备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创建一个</a:t>
            </a:r>
            <a:r>
              <a:rPr lang="en-US" altLang="zh-CN" dirty="0" err="1"/>
              <a:t>spi_board_info</a:t>
            </a:r>
            <a:r>
              <a:rPr lang="zh-CN" altLang="zh-CN" dirty="0"/>
              <a:t>结构，调用</a:t>
            </a:r>
            <a:r>
              <a:rPr lang="en-US" altLang="zh-CN" dirty="0" err="1"/>
              <a:t>spi_register_board_info</a:t>
            </a:r>
            <a:r>
              <a:rPr lang="zh-CN" altLang="zh-CN" dirty="0"/>
              <a:t>添加到</a:t>
            </a:r>
            <a:r>
              <a:rPr lang="en-US" altLang="zh-CN" dirty="0" err="1"/>
              <a:t>board_list</a:t>
            </a: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38E04A0-8455-4687-9725-A6B25901A2D5}"/>
              </a:ext>
            </a:extLst>
          </p:cNvPr>
          <p:cNvSpPr/>
          <p:nvPr/>
        </p:nvSpPr>
        <p:spPr>
          <a:xfrm>
            <a:off x="3701902" y="922401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查看</a:t>
            </a:r>
            <a:r>
              <a:rPr lang="zh-CN" altLang="zh-CN" dirty="0"/>
              <a:t>能看到新加的类</a:t>
            </a:r>
            <a:endParaRPr lang="en-US" altLang="zh-CN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47BAFB3-7328-43F5-BE14-DD62412CB828}"/>
              </a:ext>
            </a:extLst>
          </p:cNvPr>
          <p:cNvSpPr/>
          <p:nvPr/>
        </p:nvSpPr>
        <p:spPr>
          <a:xfrm>
            <a:off x="4088863" y="144322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登记的设备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17211FE-12AB-44EE-AB51-4E62B1959897}"/>
              </a:ext>
            </a:extLst>
          </p:cNvPr>
          <p:cNvSpPr/>
          <p:nvPr/>
        </p:nvSpPr>
        <p:spPr>
          <a:xfrm>
            <a:off x="3858031" y="199898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/>
              <a:t>查询设备节点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BFC8979-B092-4282-8D46-2460D2E82F51}"/>
              </a:ext>
            </a:extLst>
          </p:cNvPr>
          <p:cNvSpPr/>
          <p:nvPr/>
        </p:nvSpPr>
        <p:spPr>
          <a:xfrm>
            <a:off x="5595519" y="1456701"/>
            <a:ext cx="4894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Spi0.0</a:t>
            </a:r>
            <a:r>
              <a:rPr lang="zh-CN" altLang="en-US" dirty="0"/>
              <a:t>是</a:t>
            </a:r>
            <a:r>
              <a:rPr lang="en-US" altLang="zh-CN" dirty="0"/>
              <a:t>W25X40 spi0.2</a:t>
            </a:r>
            <a:r>
              <a:rPr lang="zh-CN" altLang="zh-CN" dirty="0"/>
              <a:t>是</a:t>
            </a:r>
            <a:r>
              <a:rPr lang="en-US" altLang="zh-CN" dirty="0"/>
              <a:t>SD</a:t>
            </a:r>
            <a:r>
              <a:rPr lang="zh-CN" altLang="zh-CN" dirty="0"/>
              <a:t>卡，</a:t>
            </a:r>
            <a:r>
              <a:rPr lang="en-US" altLang="zh-CN" dirty="0"/>
              <a:t>spi0.3</a:t>
            </a:r>
            <a:r>
              <a:rPr lang="zh-CN" altLang="zh-CN" dirty="0"/>
              <a:t>是</a:t>
            </a:r>
            <a:r>
              <a:rPr lang="en-US" altLang="zh-CN" dirty="0" err="1"/>
              <a:t>spidev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06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14D8E46-4957-45BB-9D8F-60A0B8F716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09CB81-B489-4261-96BA-A6BFC1BAEA0B}" type="slidenum">
              <a:rPr lang="zh-CN" altLang="en-US" smtClean="0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2C3564-C725-459F-A65B-0D8DF711C3F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1B466B91-77CB-47DB-9BB0-7971E775762F}" type="datetime1">
              <a:rPr lang="zh-CN" altLang="en-US" smtClean="0"/>
              <a:t>2020/4/20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323B4174-AF8C-4122-90E1-1E4CC7B5E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</a:t>
            </a:r>
            <a:r>
              <a:rPr lang="zh-CN" altLang="zh-CN" dirty="0"/>
              <a:t>设备动态注册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</a:rPr>
              <a:t>spike.c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4646B2E-EA2A-4EEA-A754-B1DD03E4E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动态注册</a:t>
            </a:r>
            <a:r>
              <a:rPr lang="en-US" altLang="zh-CN" dirty="0"/>
              <a:t>SPI</a:t>
            </a:r>
            <a:r>
              <a:rPr lang="zh-CN" altLang="zh-CN" dirty="0"/>
              <a:t>设备的步骤如下：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得到管理总线的</a:t>
            </a:r>
            <a:r>
              <a:rPr lang="en-US" altLang="zh-CN" dirty="0" err="1"/>
              <a:t>spi_master</a:t>
            </a:r>
            <a:r>
              <a:rPr lang="zh-CN" altLang="zh-CN" dirty="0"/>
              <a:t>控制器指针</a:t>
            </a:r>
            <a:r>
              <a:rPr lang="en-US" altLang="zh-CN" dirty="0"/>
              <a:t>(</a:t>
            </a:r>
            <a:r>
              <a:rPr lang="zh-CN" altLang="zh-CN" dirty="0"/>
              <a:t>句柄</a:t>
            </a:r>
            <a:r>
              <a:rPr lang="en-US" altLang="zh-CN" dirty="0"/>
              <a:t>)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为总线分配</a:t>
            </a:r>
            <a:r>
              <a:rPr lang="en-US" altLang="zh-CN" dirty="0" err="1"/>
              <a:t>spi_device</a:t>
            </a:r>
            <a:r>
              <a:rPr lang="zh-CN" altLang="zh-CN" dirty="0"/>
              <a:t>结构。</a:t>
            </a:r>
          </a:p>
          <a:p>
            <a:r>
              <a:rPr lang="en-US" altLang="zh-CN" dirty="0"/>
              <a:t>3</a:t>
            </a:r>
            <a:r>
              <a:rPr lang="zh-CN" altLang="zh-CN" dirty="0"/>
              <a:t>验证没有其他的设备已经在这条总线</a:t>
            </a:r>
            <a:r>
              <a:rPr lang="en-US" altLang="zh-CN" dirty="0" err="1"/>
              <a:t>bus.cs</a:t>
            </a:r>
            <a:r>
              <a:rPr lang="zh-CN" altLang="zh-CN" dirty="0"/>
              <a:t>上注册过。</a:t>
            </a:r>
          </a:p>
          <a:p>
            <a:r>
              <a:rPr lang="en-US" altLang="zh-CN" dirty="0"/>
              <a:t>4</a:t>
            </a:r>
            <a:r>
              <a:rPr lang="zh-CN" altLang="zh-CN" dirty="0"/>
              <a:t>使用设备特定的值（</a:t>
            </a:r>
            <a:r>
              <a:rPr lang="en-US" altLang="zh-CN" dirty="0"/>
              <a:t>speed</a:t>
            </a:r>
            <a:r>
              <a:rPr lang="zh-CN" altLang="zh-CN" dirty="0"/>
              <a:t>，</a:t>
            </a:r>
            <a:r>
              <a:rPr lang="en-US" altLang="zh-CN" dirty="0" err="1"/>
              <a:t>datasize</a:t>
            </a:r>
            <a:r>
              <a:rPr lang="zh-CN" altLang="zh-CN" dirty="0"/>
              <a:t>和</a:t>
            </a:r>
            <a:r>
              <a:rPr lang="en-US" altLang="zh-CN" dirty="0" err="1"/>
              <a:t>etc</a:t>
            </a:r>
            <a:r>
              <a:rPr lang="zh-CN" altLang="zh-CN" dirty="0"/>
              <a:t>）来填充</a:t>
            </a:r>
            <a:r>
              <a:rPr lang="en-US" altLang="zh-CN" dirty="0" err="1"/>
              <a:t>spi_device</a:t>
            </a:r>
            <a:r>
              <a:rPr lang="zh-CN" altLang="zh-CN" dirty="0"/>
              <a:t>。</a:t>
            </a:r>
          </a:p>
          <a:p>
            <a:r>
              <a:rPr lang="en-US" altLang="zh-CN" dirty="0"/>
              <a:t>5</a:t>
            </a:r>
            <a:r>
              <a:rPr lang="zh-CN" altLang="zh-CN" dirty="0"/>
              <a:t>将新的</a:t>
            </a:r>
            <a:r>
              <a:rPr lang="en-US" altLang="zh-CN" dirty="0" err="1"/>
              <a:t>spi_device</a:t>
            </a:r>
            <a:r>
              <a:rPr lang="zh-CN" altLang="zh-CN" dirty="0"/>
              <a:t>添加到总线。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zh-CN" dirty="0"/>
              <a:t>编写测试程序</a:t>
            </a:r>
            <a:r>
              <a:rPr lang="en-US" altLang="zh-CN" dirty="0"/>
              <a:t>: \Documentation\</a:t>
            </a:r>
            <a:r>
              <a:rPr lang="en-US" altLang="zh-CN" dirty="0" err="1"/>
              <a:t>spi</a:t>
            </a:r>
            <a:r>
              <a:rPr lang="en-US" altLang="zh-CN" dirty="0"/>
              <a:t>\</a:t>
            </a:r>
            <a:r>
              <a:rPr lang="en-US" altLang="zh-CN" dirty="0" err="1"/>
              <a:t>spidev_test.c</a:t>
            </a:r>
            <a:endParaRPr lang="en-US" altLang="zh-CN" dirty="0"/>
          </a:p>
          <a:p>
            <a:r>
              <a:rPr lang="en-US" altLang="zh-CN" dirty="0"/>
              <a:t>transfer(</a:t>
            </a:r>
            <a:r>
              <a:rPr lang="en-US" altLang="zh-CN" dirty="0" err="1"/>
              <a:t>fd</a:t>
            </a:r>
            <a:r>
              <a:rPr lang="en-US" altLang="zh-CN" dirty="0"/>
              <a:t>); 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endParaRPr lang="en-US" altLang="zh-CN" dirty="0"/>
          </a:p>
          <a:p>
            <a:pPr latinLnBrk="1"/>
            <a:r>
              <a:rPr lang="en-US" altLang="zh-CN" dirty="0"/>
              <a:t>while(1){           write(fd,buf_me,1);       }</a:t>
            </a:r>
            <a:endParaRPr lang="zh-CN" altLang="zh-CN" dirty="0"/>
          </a:p>
          <a:p>
            <a:endParaRPr lang="zh-CN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B4C0AE1-E576-480E-9D57-DED37FBDC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1285" y="0"/>
            <a:ext cx="7620000" cy="5715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DC115E3-68D7-42F7-ABF3-A4FBF3B423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10491" y="0"/>
            <a:ext cx="7620000" cy="5715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48F44AD-634F-4430-9561-5A6FF9D77E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9926" y="757433"/>
            <a:ext cx="3391373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86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44BB44-D85E-4D13-B82A-D1034D9B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2" name="文本框 1">
            <a:extLst>
              <a:ext uri="{FF2B5EF4-FFF2-40B4-BE49-F238E27FC236}">
                <a16:creationId xmlns:a16="http://schemas.microsoft.com/office/drawing/2014/main" id="{B66149A8-F143-4804-B0A4-D8125CB49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722" y="2025775"/>
            <a:ext cx="3875087" cy="76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kumimoji="0" lang="en-US" altLang="zh-CN" sz="4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kumimoji="0" lang="zh-CN" altLang="en-US" sz="4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D699F7B-A661-4836-9F36-B72F9EB8639B}"/>
              </a:ext>
            </a:extLst>
          </p:cNvPr>
          <p:cNvSpPr/>
          <p:nvPr/>
        </p:nvSpPr>
        <p:spPr bwMode="auto">
          <a:xfrm>
            <a:off x="3755472" y="1013070"/>
            <a:ext cx="526120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spcAft>
                <a:spcPts val="1800"/>
              </a:spcAft>
              <a:defRPr/>
            </a:pPr>
            <a:r>
              <a:rPr kumimoji="0" lang="zh-CN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感谢聆听！！</a:t>
            </a:r>
            <a:endParaRPr kumimoji="0" lang="en-US" altLang="zh-CN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603A444-05F6-4717-A591-B2D971BD2352}"/>
              </a:ext>
            </a:extLst>
          </p:cNvPr>
          <p:cNvSpPr txBox="1"/>
          <p:nvPr/>
        </p:nvSpPr>
        <p:spPr>
          <a:xfrm>
            <a:off x="3049793" y="4790947"/>
            <a:ext cx="6504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助力 国产芯片 国产操作系统 嵌入式系统开发！！！</a:t>
            </a:r>
          </a:p>
        </p:txBody>
      </p:sp>
      <p:sp>
        <p:nvSpPr>
          <p:cNvPr id="23" name="矩形 1">
            <a:extLst>
              <a:ext uri="{FF2B5EF4-FFF2-40B4-BE49-F238E27FC236}">
                <a16:creationId xmlns:a16="http://schemas.microsoft.com/office/drawing/2014/main" id="{46AC0E2E-5693-43A3-AD19-C6CB0C9E8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902" y="3804823"/>
            <a:ext cx="6504595" cy="345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0"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基于自主可控基础软硬件的嵌入式系统教学</a:t>
            </a:r>
            <a:endParaRPr kumimoji="0"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2128585"/>
      </p:ext>
    </p:extLst>
  </p:cSld>
  <p:clrMapOvr>
    <a:masterClrMapping/>
  </p:clrMapOvr>
</p:sld>
</file>

<file path=ppt/theme/theme1.xml><?xml version="1.0" encoding="utf-8"?>
<a:theme xmlns:a="http://schemas.openxmlformats.org/drawingml/2006/main" name="孙冬梅PPT母版_V6.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孙冬梅PPT母版_V6.0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2C4C7"/>
        </a:solidFill>
        <a:ln>
          <a:noFill/>
        </a:ln>
      </a:spPr>
      <a:bodyPr anchor="ctr"/>
      <a:lstStyle>
        <a:defPPr algn="ctr" eaLnBrk="1" fontAlgn="auto" hangingPunct="1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微软雅黑"/>
            <a:ea typeface="微软雅黑"/>
            <a:cs typeface="微软雅黑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孙冬梅PPT母版_V6.0</Template>
  <TotalTime>5307</TotalTime>
  <Words>583</Words>
  <Application>Microsoft Office PowerPoint</Application>
  <PresentationFormat>宽屏</PresentationFormat>
  <Paragraphs>84</Paragraphs>
  <Slides>8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等线</vt:lpstr>
      <vt:lpstr>等线 Light</vt:lpstr>
      <vt:lpstr>微软雅黑</vt:lpstr>
      <vt:lpstr>Arial</vt:lpstr>
      <vt:lpstr>Times New Roman</vt:lpstr>
      <vt:lpstr>孙冬梅PPT母版_V6.0</vt:lpstr>
      <vt:lpstr>1_孙冬梅PPT母版_V6.0</vt:lpstr>
      <vt:lpstr>Visio</vt:lpstr>
      <vt:lpstr>基于Linux操作系统和龙芯SOC 的应用与开发</vt:lpstr>
      <vt:lpstr>第八讲嵌入式 Linux外设4-SPI总线接口操作</vt:lpstr>
      <vt:lpstr>1. SPI总线基础 </vt:lpstr>
      <vt:lpstr>2. SPI设备驱动 </vt:lpstr>
      <vt:lpstr>3. SPI数据传输</vt:lpstr>
      <vt:lpstr>4.设备静态注册 spidev.c</vt:lpstr>
      <vt:lpstr>4.设备动态注册 spike.c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基于龙芯-RTThread 网络编程及应用</dc:title>
  <dc:creator>孙 冬梅</dc:creator>
  <cp:lastModifiedBy>孙 冬梅</cp:lastModifiedBy>
  <cp:revision>628</cp:revision>
  <cp:lastPrinted>2019-06-21T01:02:15Z</cp:lastPrinted>
  <dcterms:created xsi:type="dcterms:W3CDTF">2019-05-27T01:44:11Z</dcterms:created>
  <dcterms:modified xsi:type="dcterms:W3CDTF">2020-04-20T01:25:26Z</dcterms:modified>
</cp:coreProperties>
</file>